
<file path=[Content_Types].xml><?xml version="1.0" encoding="utf-8"?>
<Types xmlns="http://schemas.openxmlformats.org/package/2006/content-types">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Lst>
  <p:sldSz cy="5143500" cx="9144000"/>
  <p:notesSz cx="6858000" cy="9144000"/>
  <p:embeddedFontLst>
    <p:embeddedFont>
      <p:font typeface="Raleway"/>
      <p:regular r:id="rId11"/>
      <p:bold r:id="rId12"/>
      <p:italic r:id="rId13"/>
      <p:boldItalic r:id="rId14"/>
    </p:embeddedFont>
    <p:embeddedFont>
      <p:font typeface="Lato"/>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11" Type="http://schemas.openxmlformats.org/officeDocument/2006/relationships/font" Target="fonts/Raleway-regular.fntdata"/><Relationship Id="rId10" Type="http://schemas.openxmlformats.org/officeDocument/2006/relationships/slide" Target="slides/slide6.xml"/><Relationship Id="rId13" Type="http://schemas.openxmlformats.org/officeDocument/2006/relationships/font" Target="fonts/Raleway-italic.fntdata"/><Relationship Id="rId12" Type="http://schemas.openxmlformats.org/officeDocument/2006/relationships/font" Target="fonts/Raleway-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Lato-regular.fntdata"/><Relationship Id="rId14" Type="http://schemas.openxmlformats.org/officeDocument/2006/relationships/font" Target="fonts/Raleway-boldItalic.fntdata"/><Relationship Id="rId17" Type="http://schemas.openxmlformats.org/officeDocument/2006/relationships/font" Target="fonts/Lato-italic.fntdata"/><Relationship Id="rId16" Type="http://schemas.openxmlformats.org/officeDocument/2006/relationships/font" Target="fonts/Lato-bold.fntdata"/><Relationship Id="rId5" Type="http://schemas.openxmlformats.org/officeDocument/2006/relationships/slide" Target="slides/slide1.xml"/><Relationship Id="rId6" Type="http://schemas.openxmlformats.org/officeDocument/2006/relationships/slide" Target="slides/slide2.xml"/><Relationship Id="rId18" Type="http://schemas.openxmlformats.org/officeDocument/2006/relationships/font" Target="fonts/Lato-boldItalic.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theguardian.com/technology/2016/dec/19/discrimination-by-algorithm-scientists-devise-test-to-detect-ai-bias"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hackernoon.com/algorithms-arent-racist-your-skin-is-just-too-dark-4ed31a7304b8"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hackernoon.com/algorithms-arent-racist-your-skin-is-just-too-dark-4ed31a7304b8"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regonstate.instructure.com/courses/1738984/files/76324404?module_item_id=19048860"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vox.com/2016/12/12/13867692/poor-neighborhoods-targeted-ads-internet-cartoon"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g28cd79714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8cd79714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13D31E"/>
                </a:solidFill>
                <a:latin typeface="Lato"/>
                <a:ea typeface="Lato"/>
                <a:cs typeface="Lato"/>
                <a:sym typeface="Lato"/>
              </a:rPr>
              <a:t>Read  the Article “</a:t>
            </a:r>
            <a:r>
              <a:rPr b="1" lang="en" sz="1400" u="sng">
                <a:solidFill>
                  <a:schemeClr val="hlink"/>
                </a:solidFill>
                <a:latin typeface="Lato"/>
                <a:ea typeface="Lato"/>
                <a:cs typeface="Lato"/>
                <a:sym typeface="Lato"/>
                <a:hlinkClick r:id="rId2"/>
              </a:rPr>
              <a:t>Discrimination by algorithm: scientists devise test to detect AI Bias</a:t>
            </a:r>
            <a:r>
              <a:rPr b="1" lang="en" sz="1400">
                <a:solidFill>
                  <a:srgbClr val="13D31E"/>
                </a:solidFill>
                <a:latin typeface="Lato"/>
                <a:ea typeface="Lato"/>
                <a:cs typeface="Lato"/>
                <a:sym typeface="Lato"/>
              </a:rPr>
              <a:t>”:</a:t>
            </a:r>
            <a:endParaRPr b="1" sz="1400">
              <a:solidFill>
                <a:srgbClr val="13D31E"/>
              </a:solidFill>
              <a:latin typeface="Lato"/>
              <a:ea typeface="Lato"/>
              <a:cs typeface="Lato"/>
              <a:sym typeface="Lato"/>
            </a:endParaRPr>
          </a:p>
          <a:p>
            <a:pPr indent="0" lvl="0" marL="0" rtl="0" algn="l">
              <a:spcBef>
                <a:spcPts val="0"/>
              </a:spcBef>
              <a:spcAft>
                <a:spcPts val="0"/>
              </a:spcAft>
              <a:buNone/>
            </a:pPr>
            <a:r>
              <a:t/>
            </a:r>
            <a:endParaRPr b="1" sz="1400">
              <a:solidFill>
                <a:srgbClr val="13D31E"/>
              </a:solidFill>
              <a:latin typeface="Lato"/>
              <a:ea typeface="Lato"/>
              <a:cs typeface="Lato"/>
              <a:sym typeface="Lato"/>
            </a:endParaRPr>
          </a:p>
          <a:p>
            <a:pPr indent="0" lvl="0" marL="0" rtl="0" algn="l">
              <a:spcBef>
                <a:spcPts val="0"/>
              </a:spcBef>
              <a:spcAft>
                <a:spcPts val="0"/>
              </a:spcAft>
              <a:buNone/>
            </a:pPr>
            <a:r>
              <a:rPr b="1" lang="en" sz="1400">
                <a:solidFill>
                  <a:srgbClr val="13D31E"/>
                </a:solidFill>
                <a:latin typeface="Lato"/>
                <a:ea typeface="Lato"/>
                <a:cs typeface="Lato"/>
                <a:sym typeface="Lato"/>
              </a:rPr>
              <a:t>Synthesize the article, and respond to the following:</a:t>
            </a:r>
            <a:endParaRPr b="1" sz="1400">
              <a:solidFill>
                <a:srgbClr val="13D31E"/>
              </a:solidFill>
              <a:latin typeface="Lato"/>
              <a:ea typeface="Lato"/>
              <a:cs typeface="Lato"/>
              <a:sym typeface="Lato"/>
            </a:endParaRPr>
          </a:p>
          <a:p>
            <a:pPr indent="-317500" lvl="0" marL="457200" rtl="0" algn="l">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What are instances of Bias in Algorithms? Follow links from start of article, synthesize and cite the article you are citing.</a:t>
            </a:r>
            <a:endParaRPr sz="1400">
              <a:solidFill>
                <a:srgbClr val="13D31E"/>
              </a:solidFill>
              <a:latin typeface="Lato"/>
              <a:ea typeface="Lato"/>
              <a:cs typeface="Lato"/>
              <a:sym typeface="Lato"/>
            </a:endParaRPr>
          </a:p>
          <a:p>
            <a:pPr indent="-317500" lvl="0" marL="457200" rtl="0" algn="l">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What is the goal of the technology proposed in this article? How does it work?</a:t>
            </a:r>
            <a:endParaRPr sz="1400">
              <a:solidFill>
                <a:srgbClr val="13D31E"/>
              </a:solidFill>
              <a:latin typeface="Lato"/>
              <a:ea typeface="Lato"/>
              <a:cs typeface="Lato"/>
              <a:sym typeface="Lato"/>
            </a:endParaRPr>
          </a:p>
          <a:p>
            <a:pPr indent="-317500" lvl="0" marL="457200" rtl="0" algn="l">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Separate fact from fiction. Does this article sound like it is promising? What is the reality? What are the limitations of this technology?</a:t>
            </a:r>
            <a:endParaRPr sz="1400">
              <a:solidFill>
                <a:srgbClr val="13D31E"/>
              </a:solidFill>
              <a:latin typeface="Lato"/>
              <a:ea typeface="Lato"/>
              <a:cs typeface="Lato"/>
              <a:sym typeface="Lato"/>
            </a:endParaRPr>
          </a:p>
          <a:p>
            <a:pPr indent="-317500" lvl="0" marL="457200" rtl="0" algn="l">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Share your thoughts about the benefits/disadvantages of this technological approach. Would you ever design something like this?</a:t>
            </a:r>
            <a:endParaRPr sz="1400">
              <a:solidFill>
                <a:srgbClr val="13D31E"/>
              </a:solidFill>
              <a:latin typeface="Lato"/>
              <a:ea typeface="Lato"/>
              <a:cs typeface="Lato"/>
              <a:sym typeface="Lato"/>
            </a:endParaRPr>
          </a:p>
          <a:p>
            <a:pPr indent="-317500" lvl="0" marL="457200" rtl="0" algn="l">
              <a:spcBef>
                <a:spcPts val="0"/>
              </a:spcBef>
              <a:spcAft>
                <a:spcPts val="0"/>
              </a:spcAft>
              <a:buClr>
                <a:srgbClr val="13D31E"/>
              </a:buClr>
              <a:buSzPts val="1400"/>
              <a:buFont typeface="Lato"/>
              <a:buAutoNum type="arabicPeriod"/>
            </a:pPr>
            <a:r>
              <a:rPr b="1" lang="en" sz="1400">
                <a:solidFill>
                  <a:srgbClr val="13D31E"/>
                </a:solidFill>
                <a:latin typeface="Lato"/>
                <a:ea typeface="Lato"/>
                <a:cs typeface="Lato"/>
                <a:sym typeface="Lato"/>
              </a:rPr>
              <a:t>Cite the sources</a:t>
            </a:r>
            <a:r>
              <a:rPr lang="en" sz="1400">
                <a:solidFill>
                  <a:srgbClr val="13D31E"/>
                </a:solidFill>
                <a:latin typeface="Lato"/>
                <a:ea typeface="Lato"/>
                <a:cs typeface="Lato"/>
                <a:sym typeface="Lato"/>
              </a:rPr>
              <a:t> as per instructions in step 1.c of page 2.</a:t>
            </a:r>
            <a:endParaRPr sz="1400">
              <a:solidFill>
                <a:srgbClr val="13D31E"/>
              </a:solidFill>
              <a:latin typeface="Lato"/>
              <a:ea typeface="Lato"/>
              <a:cs typeface="Lato"/>
              <a:sym typeface="Lato"/>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Google Shape;75;g271d2dbefd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271d2dbef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13D31E"/>
                </a:solidFill>
                <a:latin typeface="Lato"/>
                <a:ea typeface="Lato"/>
                <a:cs typeface="Lato"/>
                <a:sym typeface="Lato"/>
              </a:rPr>
              <a:t>Read  the Article “</a:t>
            </a:r>
            <a:r>
              <a:rPr b="1" lang="en" sz="1400" u="sng">
                <a:solidFill>
                  <a:schemeClr val="hlink"/>
                </a:solidFill>
                <a:latin typeface="Lato"/>
                <a:ea typeface="Lato"/>
                <a:cs typeface="Lato"/>
                <a:sym typeface="Lato"/>
                <a:hlinkClick r:id="rId2"/>
              </a:rPr>
              <a:t>Algorithms aren’t racist, your skin is too dark</a:t>
            </a:r>
            <a:r>
              <a:rPr b="1" lang="en" sz="1400">
                <a:solidFill>
                  <a:srgbClr val="13D31E"/>
                </a:solidFill>
                <a:latin typeface="Lato"/>
                <a:ea typeface="Lato"/>
                <a:cs typeface="Lato"/>
                <a:sym typeface="Lato"/>
              </a:rPr>
              <a:t>”:</a:t>
            </a:r>
            <a:endParaRPr b="1" sz="1400">
              <a:solidFill>
                <a:srgbClr val="13D31E"/>
              </a:solidFill>
              <a:latin typeface="Lato"/>
              <a:ea typeface="Lato"/>
              <a:cs typeface="Lato"/>
              <a:sym typeface="Lato"/>
            </a:endParaRPr>
          </a:p>
          <a:p>
            <a:pPr indent="0" lvl="0" marL="0" rtl="0" algn="l">
              <a:spcBef>
                <a:spcPts val="0"/>
              </a:spcBef>
              <a:spcAft>
                <a:spcPts val="0"/>
              </a:spcAft>
              <a:buNone/>
            </a:pPr>
            <a:r>
              <a:t/>
            </a:r>
            <a:endParaRPr b="1" sz="1400">
              <a:solidFill>
                <a:srgbClr val="13D31E"/>
              </a:solidFill>
              <a:latin typeface="Lato"/>
              <a:ea typeface="Lato"/>
              <a:cs typeface="Lato"/>
              <a:sym typeface="Lato"/>
            </a:endParaRPr>
          </a:p>
          <a:p>
            <a:pPr indent="0" lvl="0" marL="0" rtl="0" algn="l">
              <a:spcBef>
                <a:spcPts val="0"/>
              </a:spcBef>
              <a:spcAft>
                <a:spcPts val="0"/>
              </a:spcAft>
              <a:buNone/>
            </a:pPr>
            <a:r>
              <a:rPr b="1" lang="en" sz="1400">
                <a:solidFill>
                  <a:srgbClr val="13D31E"/>
                </a:solidFill>
                <a:latin typeface="Lato"/>
                <a:ea typeface="Lato"/>
                <a:cs typeface="Lato"/>
                <a:sym typeface="Lato"/>
              </a:rPr>
              <a:t>Synthesize the article:</a:t>
            </a:r>
            <a:endParaRPr b="1" sz="1400">
              <a:solidFill>
                <a:srgbClr val="13D31E"/>
              </a:solidFill>
              <a:latin typeface="Lato"/>
              <a:ea typeface="Lato"/>
              <a:cs typeface="Lato"/>
              <a:sym typeface="Lato"/>
            </a:endParaRPr>
          </a:p>
          <a:p>
            <a:pPr indent="-317500" lvl="0" marL="457200" rtl="0" algn="l">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(left) Use bullets to discuss some of the concerns the author present related to cultural bias in computer vision training data, and algorithms.</a:t>
            </a:r>
            <a:endParaRPr sz="1400">
              <a:solidFill>
                <a:srgbClr val="13D31E"/>
              </a:solidFill>
              <a:latin typeface="Lato"/>
              <a:ea typeface="Lato"/>
              <a:cs typeface="Lato"/>
              <a:sym typeface="Lato"/>
            </a:endParaRPr>
          </a:p>
          <a:p>
            <a:pPr indent="-317500" lvl="0" marL="457200" rtl="0" algn="l">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(right) Watch embedded video, then use bullets to discuss the  historical data-points leading related to cultural bias in camera hardware</a:t>
            </a:r>
            <a:endParaRPr sz="1400">
              <a:solidFill>
                <a:srgbClr val="13D31E"/>
              </a:solidFill>
              <a:latin typeface="Lato"/>
              <a:ea typeface="Lato"/>
              <a:cs typeface="Lato"/>
              <a:sym typeface="Lato"/>
            </a:endParaRPr>
          </a:p>
          <a:p>
            <a:pPr indent="-317500" lvl="0" marL="457200" rtl="0" algn="l">
              <a:spcBef>
                <a:spcPts val="0"/>
              </a:spcBef>
              <a:spcAft>
                <a:spcPts val="0"/>
              </a:spcAft>
              <a:buClr>
                <a:srgbClr val="13D31E"/>
              </a:buClr>
              <a:buSzPts val="1400"/>
              <a:buFont typeface="Lato"/>
              <a:buAutoNum type="arabicPeriod"/>
            </a:pPr>
            <a:r>
              <a:rPr b="1" lang="en" sz="1400">
                <a:solidFill>
                  <a:srgbClr val="13D31E"/>
                </a:solidFill>
                <a:latin typeface="Lato"/>
                <a:ea typeface="Lato"/>
                <a:cs typeface="Lato"/>
                <a:sym typeface="Lato"/>
              </a:rPr>
              <a:t>Finish with a bullet point on each side pointing to the social implications of each</a:t>
            </a:r>
            <a:endParaRPr b="1" sz="1400">
              <a:solidFill>
                <a:srgbClr val="13D31E"/>
              </a:solidFill>
              <a:latin typeface="Lato"/>
              <a:ea typeface="Lato"/>
              <a:cs typeface="Lato"/>
              <a:sym typeface="Lato"/>
            </a:endParaRPr>
          </a:p>
          <a:p>
            <a:pPr indent="-317500" lvl="0" marL="457200" rtl="0" algn="l">
              <a:spcBef>
                <a:spcPts val="0"/>
              </a:spcBef>
              <a:spcAft>
                <a:spcPts val="0"/>
              </a:spcAft>
              <a:buClr>
                <a:srgbClr val="13D31E"/>
              </a:buClr>
              <a:buSzPts val="1400"/>
              <a:buFont typeface="Lato"/>
              <a:buAutoNum type="arabicPeriod"/>
            </a:pPr>
            <a:r>
              <a:rPr b="1" lang="en" sz="1400">
                <a:solidFill>
                  <a:srgbClr val="13D31E"/>
                </a:solidFill>
                <a:latin typeface="Lato"/>
                <a:ea typeface="Lato"/>
                <a:cs typeface="Lato"/>
                <a:sym typeface="Lato"/>
              </a:rPr>
              <a:t>Cite the sources</a:t>
            </a:r>
            <a:r>
              <a:rPr lang="en" sz="1400">
                <a:solidFill>
                  <a:srgbClr val="13D31E"/>
                </a:solidFill>
                <a:latin typeface="Lato"/>
                <a:ea typeface="Lato"/>
                <a:cs typeface="Lato"/>
                <a:sym typeface="Lato"/>
              </a:rPr>
              <a:t> as per instructions in step 1.c of page 2.</a:t>
            </a:r>
            <a:endParaRPr sz="1400">
              <a:solidFill>
                <a:srgbClr val="13D31E"/>
              </a:solidFill>
              <a:latin typeface="Lato"/>
              <a:ea typeface="Lato"/>
              <a:cs typeface="Lato"/>
              <a:sym typeface="Lato"/>
            </a:endParaRPr>
          </a:p>
          <a:p>
            <a:pPr indent="0" lvl="0" marL="0" rtl="0" algn="l">
              <a:spcBef>
                <a:spcPts val="0"/>
              </a:spcBef>
              <a:spcAft>
                <a:spcPts val="0"/>
              </a:spcAft>
              <a:buNone/>
            </a:pPr>
            <a:r>
              <a:t/>
            </a:r>
            <a:endParaRPr b="1" sz="1400">
              <a:solidFill>
                <a:srgbClr val="13D31E"/>
              </a:solidFill>
              <a:latin typeface="Lato"/>
              <a:ea typeface="Lato"/>
              <a:cs typeface="Lato"/>
              <a:sym typeface="Lato"/>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 name="Shape 82"/>
        <p:cNvGrpSpPr/>
        <p:nvPr/>
      </p:nvGrpSpPr>
      <p:grpSpPr>
        <a:xfrm>
          <a:off x="0" y="0"/>
          <a:ext cx="0" cy="0"/>
          <a:chOff x="0" y="0"/>
          <a:chExt cx="0" cy="0"/>
        </a:xfrm>
      </p:grpSpPr>
      <p:sp>
        <p:nvSpPr>
          <p:cNvPr id="83" name="Google Shape;83;g271b0ce36a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271b0ce36a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13D31E"/>
                </a:solidFill>
                <a:latin typeface="Lato"/>
                <a:ea typeface="Lato"/>
                <a:cs typeface="Lato"/>
                <a:sym typeface="Lato"/>
              </a:rPr>
              <a:t>Read  the Article </a:t>
            </a:r>
            <a:r>
              <a:rPr b="1" lang="en" sz="1400">
                <a:solidFill>
                  <a:srgbClr val="13D31E"/>
                </a:solidFill>
                <a:latin typeface="Lato"/>
                <a:ea typeface="Lato"/>
                <a:cs typeface="Lato"/>
                <a:sym typeface="Lato"/>
              </a:rPr>
              <a:t>“</a:t>
            </a:r>
            <a:r>
              <a:rPr b="1" lang="en" sz="1400" u="sng">
                <a:solidFill>
                  <a:schemeClr val="hlink"/>
                </a:solidFill>
                <a:latin typeface="Lato"/>
                <a:ea typeface="Lato"/>
                <a:cs typeface="Lato"/>
                <a:sym typeface="Lato"/>
                <a:hlinkClick r:id="rId2"/>
              </a:rPr>
              <a:t>Algorithms aren’t racist, your skin is too dark</a:t>
            </a:r>
            <a:r>
              <a:rPr b="1" lang="en" sz="1400">
                <a:solidFill>
                  <a:srgbClr val="13D31E"/>
                </a:solidFill>
                <a:latin typeface="Lato"/>
                <a:ea typeface="Lato"/>
                <a:cs typeface="Lato"/>
                <a:sym typeface="Lato"/>
              </a:rPr>
              <a:t>”:</a:t>
            </a:r>
            <a:endParaRPr b="1" sz="1400">
              <a:solidFill>
                <a:srgbClr val="13D31E"/>
              </a:solidFill>
              <a:latin typeface="Lato"/>
              <a:ea typeface="Lato"/>
              <a:cs typeface="Lato"/>
              <a:sym typeface="Lato"/>
            </a:endParaRPr>
          </a:p>
          <a:p>
            <a:pPr indent="0" lvl="0" marL="0" rtl="0" algn="l">
              <a:spcBef>
                <a:spcPts val="0"/>
              </a:spcBef>
              <a:spcAft>
                <a:spcPts val="0"/>
              </a:spcAft>
              <a:buNone/>
            </a:pPr>
            <a:r>
              <a:t/>
            </a:r>
            <a:endParaRPr b="1" sz="1400">
              <a:solidFill>
                <a:srgbClr val="13D31E"/>
              </a:solidFill>
              <a:latin typeface="Lato"/>
              <a:ea typeface="Lato"/>
              <a:cs typeface="Lato"/>
              <a:sym typeface="Lato"/>
            </a:endParaRPr>
          </a:p>
          <a:p>
            <a:pPr indent="0" lvl="0" marL="0" rtl="0" algn="l">
              <a:spcBef>
                <a:spcPts val="0"/>
              </a:spcBef>
              <a:spcAft>
                <a:spcPts val="0"/>
              </a:spcAft>
              <a:buNone/>
            </a:pPr>
            <a:r>
              <a:rPr b="1" lang="en" sz="1400">
                <a:solidFill>
                  <a:srgbClr val="13D31E"/>
                </a:solidFill>
                <a:latin typeface="Lato"/>
                <a:ea typeface="Lato"/>
                <a:cs typeface="Lato"/>
                <a:sym typeface="Lato"/>
              </a:rPr>
              <a:t>Synthesize the article:</a:t>
            </a:r>
            <a:endParaRPr b="1" sz="1400">
              <a:solidFill>
                <a:srgbClr val="13D31E"/>
              </a:solidFill>
              <a:latin typeface="Lato"/>
              <a:ea typeface="Lato"/>
              <a:cs typeface="Lato"/>
              <a:sym typeface="Lato"/>
            </a:endParaRPr>
          </a:p>
          <a:p>
            <a:pPr indent="-317500" lvl="0" marL="457200" rtl="0" algn="l">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Summarize the article. </a:t>
            </a:r>
            <a:endParaRPr sz="1400">
              <a:solidFill>
                <a:srgbClr val="13D31E"/>
              </a:solidFill>
              <a:latin typeface="Lato"/>
              <a:ea typeface="Lato"/>
              <a:cs typeface="Lato"/>
              <a:sym typeface="Lato"/>
            </a:endParaRPr>
          </a:p>
          <a:p>
            <a:pPr indent="-317500" lvl="0" marL="457200" rtl="0" algn="l">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Identify the social &amp; ethical issues discussed in the article.</a:t>
            </a:r>
            <a:endParaRPr sz="1400">
              <a:solidFill>
                <a:srgbClr val="13D31E"/>
              </a:solidFill>
              <a:latin typeface="Lato"/>
              <a:ea typeface="Lato"/>
              <a:cs typeface="Lato"/>
              <a:sym typeface="Lato"/>
            </a:endParaRPr>
          </a:p>
          <a:p>
            <a:pPr indent="-317500" lvl="0" marL="457200" rtl="0" algn="l">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What ethical frameworks support the author’s concerns and why? </a:t>
            </a:r>
            <a:endParaRPr sz="1400">
              <a:solidFill>
                <a:srgbClr val="13D31E"/>
              </a:solidFill>
              <a:latin typeface="Lato"/>
              <a:ea typeface="Lato"/>
              <a:cs typeface="Lato"/>
              <a:sym typeface="Lato"/>
            </a:endParaRPr>
          </a:p>
          <a:p>
            <a:pPr indent="-317500" lvl="0" marL="457200" rtl="0" algn="l">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Anything surprise you in reading this article?</a:t>
            </a:r>
            <a:endParaRPr sz="1400">
              <a:solidFill>
                <a:srgbClr val="13D31E"/>
              </a:solidFill>
              <a:latin typeface="Lato"/>
              <a:ea typeface="Lato"/>
              <a:cs typeface="Lato"/>
              <a:sym typeface="Lato"/>
            </a:endParaRPr>
          </a:p>
          <a:p>
            <a:pPr indent="-317500" lvl="0" marL="457200" rtl="0" algn="l">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What kind of downstream impact could bias in Computer Vision have?</a:t>
            </a:r>
            <a:endParaRPr sz="1400">
              <a:solidFill>
                <a:srgbClr val="13D31E"/>
              </a:solidFill>
              <a:latin typeface="Lato"/>
              <a:ea typeface="Lato"/>
              <a:cs typeface="Lato"/>
              <a:sym typeface="Lato"/>
            </a:endParaRPr>
          </a:p>
          <a:p>
            <a:pPr indent="-317500" lvl="0" marL="457200" rtl="0" algn="l">
              <a:spcBef>
                <a:spcPts val="0"/>
              </a:spcBef>
              <a:spcAft>
                <a:spcPts val="0"/>
              </a:spcAft>
              <a:buClr>
                <a:srgbClr val="13D31E"/>
              </a:buClr>
              <a:buSzPts val="1400"/>
              <a:buFont typeface="Lato"/>
              <a:buAutoNum type="arabicPeriod"/>
            </a:pPr>
            <a:r>
              <a:rPr b="1" lang="en" sz="1400">
                <a:solidFill>
                  <a:srgbClr val="13D31E"/>
                </a:solidFill>
                <a:latin typeface="Lato"/>
                <a:ea typeface="Lato"/>
                <a:cs typeface="Lato"/>
                <a:sym typeface="Lato"/>
              </a:rPr>
              <a:t>Cite the sources</a:t>
            </a:r>
            <a:r>
              <a:rPr lang="en" sz="1400">
                <a:solidFill>
                  <a:srgbClr val="13D31E"/>
                </a:solidFill>
                <a:latin typeface="Lato"/>
                <a:ea typeface="Lato"/>
                <a:cs typeface="Lato"/>
                <a:sym typeface="Lato"/>
              </a:rPr>
              <a:t> as per instructions in step 1.c of page 2.</a:t>
            </a:r>
            <a:endParaRPr sz="1400">
              <a:solidFill>
                <a:srgbClr val="13D31E"/>
              </a:solidFill>
              <a:latin typeface="Lato"/>
              <a:ea typeface="Lato"/>
              <a:cs typeface="Lato"/>
              <a:sym typeface="Lato"/>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 name="Shape 88"/>
        <p:cNvGrpSpPr/>
        <p:nvPr/>
      </p:nvGrpSpPr>
      <p:grpSpPr>
        <a:xfrm>
          <a:off x="0" y="0"/>
          <a:ext cx="0" cy="0"/>
          <a:chOff x="0" y="0"/>
          <a:chExt cx="0" cy="0"/>
        </a:xfrm>
      </p:grpSpPr>
      <p:sp>
        <p:nvSpPr>
          <p:cNvPr id="89" name="Google Shape;89;g28cea316e7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28cea316e7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13D31E"/>
                </a:solidFill>
                <a:latin typeface="Lato"/>
                <a:ea typeface="Lato"/>
                <a:cs typeface="Lato"/>
                <a:sym typeface="Lato"/>
              </a:rPr>
              <a:t>Read the article “</a:t>
            </a:r>
            <a:r>
              <a:rPr lang="en" sz="1400" u="sng">
                <a:solidFill>
                  <a:schemeClr val="hlink"/>
                </a:solidFill>
                <a:latin typeface="Lato"/>
                <a:ea typeface="Lato"/>
                <a:cs typeface="Lato"/>
                <a:sym typeface="Lato"/>
                <a:hlinkClick r:id="rId2"/>
              </a:rPr>
              <a:t>If TiVo Thinks You Are Gay, Here's How to Set It Straight</a:t>
            </a:r>
            <a:r>
              <a:rPr lang="en" sz="1400">
                <a:solidFill>
                  <a:srgbClr val="13D31E"/>
                </a:solidFill>
                <a:latin typeface="Lato"/>
                <a:ea typeface="Lato"/>
                <a:cs typeface="Lato"/>
                <a:sym typeface="Lato"/>
              </a:rPr>
              <a:t>”:</a:t>
            </a:r>
            <a:endParaRPr sz="1400">
              <a:solidFill>
                <a:srgbClr val="13D31E"/>
              </a:solidFill>
              <a:latin typeface="Lato"/>
              <a:ea typeface="Lato"/>
              <a:cs typeface="Lato"/>
              <a:sym typeface="Lato"/>
            </a:endParaRPr>
          </a:p>
          <a:p>
            <a:pPr indent="0" lvl="0" marL="0" rtl="0" algn="l">
              <a:spcBef>
                <a:spcPts val="0"/>
              </a:spcBef>
              <a:spcAft>
                <a:spcPts val="0"/>
              </a:spcAft>
              <a:buNone/>
            </a:pPr>
            <a:r>
              <a:t/>
            </a:r>
            <a:endParaRPr sz="1400">
              <a:solidFill>
                <a:srgbClr val="13D31E"/>
              </a:solidFill>
              <a:latin typeface="Lato"/>
              <a:ea typeface="Lato"/>
              <a:cs typeface="Lato"/>
              <a:sym typeface="Lato"/>
            </a:endParaRPr>
          </a:p>
          <a:p>
            <a:pPr indent="0" lvl="0" marL="0" rtl="0" algn="l">
              <a:spcBef>
                <a:spcPts val="0"/>
              </a:spcBef>
              <a:spcAft>
                <a:spcPts val="0"/>
              </a:spcAft>
              <a:buClr>
                <a:srgbClr val="000000"/>
              </a:buClr>
              <a:buSzPts val="1100"/>
              <a:buFont typeface="Arial"/>
              <a:buNone/>
            </a:pPr>
            <a:r>
              <a:rPr b="1" lang="en" sz="1400">
                <a:solidFill>
                  <a:srgbClr val="13D31E"/>
                </a:solidFill>
                <a:latin typeface="Lato"/>
                <a:ea typeface="Lato"/>
                <a:cs typeface="Lato"/>
                <a:sym typeface="Lato"/>
              </a:rPr>
              <a:t>Synthesize the article:</a:t>
            </a:r>
            <a:endParaRPr b="1" sz="1400">
              <a:solidFill>
                <a:srgbClr val="13D31E"/>
              </a:solidFill>
              <a:latin typeface="Lato"/>
              <a:ea typeface="Lato"/>
              <a:cs typeface="Lato"/>
              <a:sym typeface="Lato"/>
            </a:endParaRPr>
          </a:p>
          <a:p>
            <a:pPr indent="-317500" lvl="0" marL="457200" rtl="0" algn="l">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Summarize the article. </a:t>
            </a:r>
            <a:endParaRPr sz="1400">
              <a:solidFill>
                <a:srgbClr val="13D31E"/>
              </a:solidFill>
              <a:latin typeface="Lato"/>
              <a:ea typeface="Lato"/>
              <a:cs typeface="Lato"/>
              <a:sym typeface="Lato"/>
            </a:endParaRPr>
          </a:p>
          <a:p>
            <a:pPr indent="-317500" lvl="0" marL="457200" rtl="0" algn="l">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Identify the social &amp; ethical issues discussed in the article.</a:t>
            </a:r>
            <a:endParaRPr sz="1400">
              <a:solidFill>
                <a:srgbClr val="13D31E"/>
              </a:solidFill>
              <a:latin typeface="Lato"/>
              <a:ea typeface="Lato"/>
              <a:cs typeface="Lato"/>
              <a:sym typeface="Lato"/>
            </a:endParaRPr>
          </a:p>
          <a:p>
            <a:pPr indent="-317500" lvl="0" marL="457200" rtl="0" algn="l">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Discuss two advantages and two disadvantages of personalization.</a:t>
            </a:r>
            <a:endParaRPr sz="1400">
              <a:solidFill>
                <a:srgbClr val="13D31E"/>
              </a:solidFill>
              <a:latin typeface="Lato"/>
              <a:ea typeface="Lato"/>
              <a:cs typeface="Lato"/>
              <a:sym typeface="Lato"/>
            </a:endParaRPr>
          </a:p>
          <a:p>
            <a:pPr indent="-317500" lvl="0" marL="457200" rtl="0" algn="l">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Do you think this is a source of bias? Which person or couple interviewed do you most identify with and why? How do you feel when a system “recognizes” you?</a:t>
            </a:r>
            <a:endParaRPr sz="1400">
              <a:solidFill>
                <a:srgbClr val="13D31E"/>
              </a:solidFill>
              <a:latin typeface="Lato"/>
              <a:ea typeface="Lato"/>
              <a:cs typeface="Lato"/>
              <a:sym typeface="Lato"/>
            </a:endParaRPr>
          </a:p>
          <a:p>
            <a:pPr indent="-317500" lvl="0" marL="457200" rtl="0" algn="l">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In terms of algorithmic bias, what has changed (if anything) since this article was written? Explain.</a:t>
            </a:r>
            <a:endParaRPr sz="1400">
              <a:solidFill>
                <a:srgbClr val="13D31E"/>
              </a:solidFill>
              <a:latin typeface="Lato"/>
              <a:ea typeface="Lato"/>
              <a:cs typeface="Lato"/>
              <a:sym typeface="Lato"/>
            </a:endParaRPr>
          </a:p>
          <a:p>
            <a:pPr indent="-317500" lvl="0" marL="457200" rtl="0" algn="l">
              <a:spcBef>
                <a:spcPts val="0"/>
              </a:spcBef>
              <a:spcAft>
                <a:spcPts val="0"/>
              </a:spcAft>
              <a:buClr>
                <a:srgbClr val="13D31E"/>
              </a:buClr>
              <a:buSzPts val="1400"/>
              <a:buFont typeface="Lato"/>
              <a:buAutoNum type="arabicPeriod"/>
            </a:pPr>
            <a:r>
              <a:rPr b="1" lang="en" sz="1400">
                <a:solidFill>
                  <a:srgbClr val="13D31E"/>
                </a:solidFill>
                <a:latin typeface="Lato"/>
                <a:ea typeface="Lato"/>
                <a:cs typeface="Lato"/>
                <a:sym typeface="Lato"/>
              </a:rPr>
              <a:t>Cite the sources</a:t>
            </a:r>
            <a:r>
              <a:rPr lang="en" sz="1400">
                <a:solidFill>
                  <a:srgbClr val="13D31E"/>
                </a:solidFill>
                <a:latin typeface="Lato"/>
                <a:ea typeface="Lato"/>
                <a:cs typeface="Lato"/>
                <a:sym typeface="Lato"/>
              </a:rPr>
              <a:t> as per instructions in step 1.c of page 2.</a:t>
            </a:r>
            <a:endParaRPr sz="1400">
              <a:solidFill>
                <a:srgbClr val="13D31E"/>
              </a:solidFill>
              <a:latin typeface="Lato"/>
              <a:ea typeface="Lato"/>
              <a:cs typeface="Lato"/>
              <a:sym typeface="Lato"/>
            </a:endParaRPr>
          </a:p>
          <a:p>
            <a:pPr indent="0" lvl="0" marL="0" rtl="0" algn="l">
              <a:spcBef>
                <a:spcPts val="0"/>
              </a:spcBef>
              <a:spcAft>
                <a:spcPts val="0"/>
              </a:spcAft>
              <a:buNone/>
            </a:pPr>
            <a:r>
              <a:t/>
            </a:r>
            <a:endParaRPr sz="1400">
              <a:solidFill>
                <a:srgbClr val="13D31E"/>
              </a:solidFill>
              <a:latin typeface="Lato"/>
              <a:ea typeface="Lato"/>
              <a:cs typeface="Lato"/>
              <a:sym typeface="Lato"/>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 name="Shape 94"/>
        <p:cNvGrpSpPr/>
        <p:nvPr/>
      </p:nvGrpSpPr>
      <p:grpSpPr>
        <a:xfrm>
          <a:off x="0" y="0"/>
          <a:ext cx="0" cy="0"/>
          <a:chOff x="0" y="0"/>
          <a:chExt cx="0" cy="0"/>
        </a:xfrm>
      </p:grpSpPr>
      <p:sp>
        <p:nvSpPr>
          <p:cNvPr id="95" name="Google Shape;95;g271d2dbef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271d2dbef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13D31E"/>
                </a:solidFill>
                <a:latin typeface="Lato"/>
                <a:ea typeface="Lato"/>
                <a:cs typeface="Lato"/>
                <a:sym typeface="Lato"/>
              </a:rPr>
              <a:t>Read the article “</a:t>
            </a:r>
            <a:r>
              <a:rPr lang="en" sz="1400" u="sng">
                <a:solidFill>
                  <a:schemeClr val="hlink"/>
                </a:solidFill>
                <a:latin typeface="Lato"/>
                <a:ea typeface="Lato"/>
                <a:cs typeface="Lato"/>
                <a:sym typeface="Lato"/>
                <a:hlinkClick r:id="rId2"/>
              </a:rPr>
              <a:t>How the internet keeps poor people in poor neighborhoods</a:t>
            </a:r>
            <a:r>
              <a:rPr lang="en" sz="1400">
                <a:solidFill>
                  <a:srgbClr val="13D31E"/>
                </a:solidFill>
                <a:latin typeface="Lato"/>
                <a:ea typeface="Lato"/>
                <a:cs typeface="Lato"/>
                <a:sym typeface="Lato"/>
              </a:rPr>
              <a:t>”:</a:t>
            </a:r>
            <a:endParaRPr sz="1400">
              <a:solidFill>
                <a:srgbClr val="13D31E"/>
              </a:solidFill>
              <a:latin typeface="Lato"/>
              <a:ea typeface="Lato"/>
              <a:cs typeface="Lato"/>
              <a:sym typeface="Lato"/>
            </a:endParaRPr>
          </a:p>
          <a:p>
            <a:pPr indent="0" lvl="0" marL="0" rtl="0" algn="l">
              <a:spcBef>
                <a:spcPts val="0"/>
              </a:spcBef>
              <a:spcAft>
                <a:spcPts val="0"/>
              </a:spcAft>
              <a:buNone/>
            </a:pPr>
            <a:r>
              <a:t/>
            </a:r>
            <a:endParaRPr sz="1400">
              <a:solidFill>
                <a:srgbClr val="13D31E"/>
              </a:solidFill>
              <a:latin typeface="Lato"/>
              <a:ea typeface="Lato"/>
              <a:cs typeface="Lato"/>
              <a:sym typeface="Lato"/>
            </a:endParaRPr>
          </a:p>
          <a:p>
            <a:pPr indent="0" lvl="0" marL="0" rtl="0" algn="l">
              <a:spcBef>
                <a:spcPts val="0"/>
              </a:spcBef>
              <a:spcAft>
                <a:spcPts val="0"/>
              </a:spcAft>
              <a:buNone/>
            </a:pPr>
            <a:r>
              <a:rPr b="1" lang="en" sz="1400">
                <a:solidFill>
                  <a:srgbClr val="13D31E"/>
                </a:solidFill>
                <a:latin typeface="Lato"/>
                <a:ea typeface="Lato"/>
                <a:cs typeface="Lato"/>
                <a:sym typeface="Lato"/>
              </a:rPr>
              <a:t>Synthesize the article:</a:t>
            </a:r>
            <a:endParaRPr b="1" sz="1400">
              <a:solidFill>
                <a:srgbClr val="13D31E"/>
              </a:solidFill>
              <a:latin typeface="Lato"/>
              <a:ea typeface="Lato"/>
              <a:cs typeface="Lato"/>
              <a:sym typeface="Lato"/>
            </a:endParaRPr>
          </a:p>
          <a:p>
            <a:pPr indent="-317500" lvl="0" marL="457200" rtl="0" algn="l">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Summarize the article</a:t>
            </a:r>
            <a:endParaRPr sz="1400">
              <a:solidFill>
                <a:srgbClr val="13D31E"/>
              </a:solidFill>
              <a:latin typeface="Lato"/>
              <a:ea typeface="Lato"/>
              <a:cs typeface="Lato"/>
              <a:sym typeface="Lato"/>
            </a:endParaRPr>
          </a:p>
          <a:p>
            <a:pPr indent="-317500" lvl="0" marL="457200" rtl="0" algn="l">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Identify the ethical dilemmas brought up in the article.</a:t>
            </a:r>
            <a:endParaRPr sz="1400">
              <a:solidFill>
                <a:srgbClr val="13D31E"/>
              </a:solidFill>
              <a:latin typeface="Lato"/>
              <a:ea typeface="Lato"/>
              <a:cs typeface="Lato"/>
              <a:sym typeface="Lato"/>
            </a:endParaRPr>
          </a:p>
          <a:p>
            <a:pPr indent="-317500" lvl="0" marL="457200" rtl="0" algn="l">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Do you think that sites like Facebook and Craigslist should regulate discriminatory posts or be held liable? Why or why not?</a:t>
            </a:r>
            <a:endParaRPr sz="1400">
              <a:solidFill>
                <a:srgbClr val="13D31E"/>
              </a:solidFill>
              <a:latin typeface="Lato"/>
              <a:ea typeface="Lato"/>
              <a:cs typeface="Lato"/>
              <a:sym typeface="Lato"/>
            </a:endParaRPr>
          </a:p>
          <a:p>
            <a:pPr indent="-317500" lvl="0" marL="457200" rtl="0" algn="l">
              <a:spcBef>
                <a:spcPts val="0"/>
              </a:spcBef>
              <a:spcAft>
                <a:spcPts val="0"/>
              </a:spcAft>
              <a:buClr>
                <a:srgbClr val="13D31E"/>
              </a:buClr>
              <a:buSzPts val="1400"/>
              <a:buFont typeface="Lato"/>
              <a:buAutoNum type="arabicPeriod"/>
            </a:pPr>
            <a:r>
              <a:rPr lang="en" sz="1400">
                <a:solidFill>
                  <a:srgbClr val="13D31E"/>
                </a:solidFill>
                <a:latin typeface="Lato"/>
                <a:ea typeface="Lato"/>
                <a:cs typeface="Lato"/>
                <a:sym typeface="Lato"/>
              </a:rPr>
              <a:t>The article ends by stating that the same algorithms that create prejudice could be altered to create the opposite effect. Do you think that this is an effective solution? What could be done to further right the issue. </a:t>
            </a:r>
            <a:endParaRPr sz="1400">
              <a:solidFill>
                <a:srgbClr val="13D31E"/>
              </a:solidFill>
              <a:latin typeface="Lato"/>
              <a:ea typeface="Lato"/>
              <a:cs typeface="Lato"/>
              <a:sym typeface="Lato"/>
            </a:endParaRPr>
          </a:p>
          <a:p>
            <a:pPr indent="-317500" lvl="0" marL="457200" rtl="0" algn="l">
              <a:spcBef>
                <a:spcPts val="0"/>
              </a:spcBef>
              <a:spcAft>
                <a:spcPts val="0"/>
              </a:spcAft>
              <a:buClr>
                <a:srgbClr val="13D31E"/>
              </a:buClr>
              <a:buSzPts val="1400"/>
              <a:buFont typeface="Lato"/>
              <a:buAutoNum type="arabicPeriod"/>
            </a:pPr>
            <a:r>
              <a:rPr b="1" lang="en" sz="1400">
                <a:solidFill>
                  <a:srgbClr val="13D31E"/>
                </a:solidFill>
                <a:latin typeface="Lato"/>
                <a:ea typeface="Lato"/>
                <a:cs typeface="Lato"/>
                <a:sym typeface="Lato"/>
              </a:rPr>
              <a:t>Cite the sources</a:t>
            </a:r>
            <a:r>
              <a:rPr lang="en" sz="1400">
                <a:solidFill>
                  <a:srgbClr val="13D31E"/>
                </a:solidFill>
                <a:latin typeface="Lato"/>
                <a:ea typeface="Lato"/>
                <a:cs typeface="Lato"/>
                <a:sym typeface="Lato"/>
              </a:rPr>
              <a:t> as per instructions in step 1.c of page 2.</a:t>
            </a:r>
            <a:endParaRPr sz="1400">
              <a:solidFill>
                <a:srgbClr val="13D31E"/>
              </a:solidFill>
              <a:latin typeface="Lato"/>
              <a:ea typeface="Lato"/>
              <a:cs typeface="Lato"/>
              <a:sym typeface="Lato"/>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 name="Shape 100"/>
        <p:cNvGrpSpPr/>
        <p:nvPr/>
      </p:nvGrpSpPr>
      <p:grpSpPr>
        <a:xfrm>
          <a:off x="0" y="0"/>
          <a:ext cx="0" cy="0"/>
          <a:chOff x="0" y="0"/>
          <a:chExt cx="0" cy="0"/>
        </a:xfrm>
      </p:grpSpPr>
      <p:sp>
        <p:nvSpPr>
          <p:cNvPr id="101" name="Google Shape;101;g1e232c53a6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1e232c53a6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rgbClr val="13D31E"/>
                </a:solidFill>
                <a:latin typeface="Lato"/>
                <a:ea typeface="Lato"/>
                <a:cs typeface="Lato"/>
                <a:sym typeface="Lato"/>
              </a:rPr>
              <a:t>Using your bibliography tool of choice, </a:t>
            </a:r>
            <a:r>
              <a:rPr b="1" lang="en" sz="1400">
                <a:solidFill>
                  <a:srgbClr val="13D31E"/>
                </a:solidFill>
                <a:latin typeface="Lato"/>
                <a:ea typeface="Lato"/>
                <a:cs typeface="Lato"/>
                <a:sym typeface="Lato"/>
              </a:rPr>
              <a:t>add a bibliography for this project.</a:t>
            </a:r>
            <a:endParaRPr sz="1400">
              <a:solidFill>
                <a:srgbClr val="13D31E"/>
              </a:solidFill>
              <a:latin typeface="Lato"/>
              <a:ea typeface="Lato"/>
              <a:cs typeface="Lato"/>
              <a:sym typeface="Lato"/>
            </a:endParaRPr>
          </a:p>
          <a:p>
            <a:pPr indent="0" lvl="0" marL="0" rtl="0" algn="l">
              <a:spcBef>
                <a:spcPts val="0"/>
              </a:spcBef>
              <a:spcAft>
                <a:spcPts val="0"/>
              </a:spcAft>
              <a:buNone/>
            </a:pPr>
            <a:r>
              <a:rPr lang="en" sz="1400">
                <a:solidFill>
                  <a:srgbClr val="13D31E"/>
                </a:solidFill>
                <a:latin typeface="Lato"/>
                <a:ea typeface="Lato"/>
                <a:cs typeface="Lato"/>
                <a:sym typeface="Lato"/>
              </a:rPr>
              <a:t>Each entry should include these items:</a:t>
            </a:r>
            <a:endParaRPr sz="1400">
              <a:solidFill>
                <a:srgbClr val="13D31E"/>
              </a:solidFill>
              <a:latin typeface="Lato"/>
              <a:ea typeface="Lato"/>
              <a:cs typeface="Lato"/>
              <a:sym typeface="Lato"/>
            </a:endParaRPr>
          </a:p>
          <a:p>
            <a:pPr indent="-304800" lvl="0" marL="457200" rtl="0" algn="l">
              <a:spcBef>
                <a:spcPts val="0"/>
              </a:spcBef>
              <a:spcAft>
                <a:spcPts val="0"/>
              </a:spcAft>
              <a:buClr>
                <a:srgbClr val="13D31E"/>
              </a:buClr>
              <a:buSzPts val="1200"/>
              <a:buFont typeface="Lato"/>
              <a:buAutoNum type="arabicPeriod"/>
            </a:pPr>
            <a:r>
              <a:rPr lang="en" sz="1200">
                <a:solidFill>
                  <a:srgbClr val="13D31E"/>
                </a:solidFill>
                <a:latin typeface="Lato"/>
                <a:ea typeface="Lato"/>
                <a:cs typeface="Lato"/>
                <a:sym typeface="Lato"/>
              </a:rPr>
              <a:t>Author name</a:t>
            </a:r>
            <a:endParaRPr sz="1200">
              <a:solidFill>
                <a:srgbClr val="13D31E"/>
              </a:solidFill>
              <a:latin typeface="Lato"/>
              <a:ea typeface="Lato"/>
              <a:cs typeface="Lato"/>
              <a:sym typeface="Lato"/>
            </a:endParaRPr>
          </a:p>
          <a:p>
            <a:pPr indent="-304800" lvl="0" marL="457200" rtl="0" algn="l">
              <a:spcBef>
                <a:spcPts val="0"/>
              </a:spcBef>
              <a:spcAft>
                <a:spcPts val="0"/>
              </a:spcAft>
              <a:buClr>
                <a:srgbClr val="13D31E"/>
              </a:buClr>
              <a:buSzPts val="1200"/>
              <a:buFont typeface="Lato"/>
              <a:buAutoNum type="arabicPeriod"/>
            </a:pPr>
            <a:r>
              <a:rPr lang="en" sz="1200">
                <a:solidFill>
                  <a:srgbClr val="13D31E"/>
                </a:solidFill>
                <a:latin typeface="Lato"/>
                <a:ea typeface="Lato"/>
                <a:cs typeface="Lato"/>
                <a:sym typeface="Lato"/>
              </a:rPr>
              <a:t>Title of the article</a:t>
            </a:r>
            <a:endParaRPr sz="1200">
              <a:solidFill>
                <a:srgbClr val="13D31E"/>
              </a:solidFill>
              <a:latin typeface="Lato"/>
              <a:ea typeface="Lato"/>
              <a:cs typeface="Lato"/>
              <a:sym typeface="Lato"/>
            </a:endParaRPr>
          </a:p>
          <a:p>
            <a:pPr indent="-304800" lvl="0" marL="457200" rtl="0" algn="l">
              <a:spcBef>
                <a:spcPts val="0"/>
              </a:spcBef>
              <a:spcAft>
                <a:spcPts val="0"/>
              </a:spcAft>
              <a:buClr>
                <a:srgbClr val="13D31E"/>
              </a:buClr>
              <a:buSzPts val="1200"/>
              <a:buFont typeface="Lato"/>
              <a:buAutoNum type="arabicPeriod"/>
            </a:pPr>
            <a:r>
              <a:rPr lang="en" sz="1200">
                <a:solidFill>
                  <a:srgbClr val="13D31E"/>
                </a:solidFill>
                <a:latin typeface="Lato"/>
                <a:ea typeface="Lato"/>
                <a:cs typeface="Lato"/>
                <a:sym typeface="Lato"/>
              </a:rPr>
              <a:t>Publisher</a:t>
            </a:r>
            <a:endParaRPr sz="1200">
              <a:solidFill>
                <a:srgbClr val="13D31E"/>
              </a:solidFill>
              <a:latin typeface="Lato"/>
              <a:ea typeface="Lato"/>
              <a:cs typeface="Lato"/>
              <a:sym typeface="Lato"/>
            </a:endParaRPr>
          </a:p>
          <a:p>
            <a:pPr indent="-304800" lvl="0" marL="457200" rtl="0" algn="l">
              <a:spcBef>
                <a:spcPts val="0"/>
              </a:spcBef>
              <a:spcAft>
                <a:spcPts val="0"/>
              </a:spcAft>
              <a:buClr>
                <a:srgbClr val="13D31E"/>
              </a:buClr>
              <a:buSzPts val="1200"/>
              <a:buFont typeface="Lato"/>
              <a:buAutoNum type="arabicPeriod"/>
            </a:pPr>
            <a:r>
              <a:rPr lang="en" sz="1200">
                <a:solidFill>
                  <a:srgbClr val="13D31E"/>
                </a:solidFill>
                <a:latin typeface="Lato"/>
                <a:ea typeface="Lato"/>
                <a:cs typeface="Lato"/>
                <a:sym typeface="Lato"/>
              </a:rPr>
              <a:t>Publish date</a:t>
            </a:r>
            <a:endParaRPr sz="1200">
              <a:solidFill>
                <a:srgbClr val="13D31E"/>
              </a:solidFill>
              <a:latin typeface="Lato"/>
              <a:ea typeface="Lato"/>
              <a:cs typeface="Lato"/>
              <a:sym typeface="Lato"/>
            </a:endParaRPr>
          </a:p>
          <a:p>
            <a:pPr indent="-304800" lvl="0" marL="457200" rtl="0" algn="l">
              <a:spcBef>
                <a:spcPts val="0"/>
              </a:spcBef>
              <a:spcAft>
                <a:spcPts val="0"/>
              </a:spcAft>
              <a:buClr>
                <a:srgbClr val="13D31E"/>
              </a:buClr>
              <a:buSzPts val="1200"/>
              <a:buFont typeface="Lato"/>
              <a:buAutoNum type="arabicPeriod"/>
            </a:pPr>
            <a:r>
              <a:rPr lang="en" sz="1200">
                <a:solidFill>
                  <a:srgbClr val="13D31E"/>
                </a:solidFill>
                <a:latin typeface="Lato"/>
                <a:ea typeface="Lato"/>
                <a:cs typeface="Lato"/>
                <a:sym typeface="Lato"/>
              </a:rPr>
              <a:t>URL</a:t>
            </a:r>
            <a:endParaRPr sz="1200">
              <a:solidFill>
                <a:srgbClr val="13D31E"/>
              </a:solidFill>
              <a:latin typeface="Lato"/>
              <a:ea typeface="Lato"/>
              <a:cs typeface="Lato"/>
              <a:sym typeface="Lato"/>
            </a:endParaRPr>
          </a:p>
          <a:p>
            <a:pPr indent="0" lvl="0" marL="0" rtl="0" algn="l">
              <a:spcBef>
                <a:spcPts val="0"/>
              </a:spcBef>
              <a:spcAft>
                <a:spcPts val="0"/>
              </a:spcAft>
              <a:buNone/>
            </a:pPr>
            <a:r>
              <a:t/>
            </a:r>
            <a:endParaRPr sz="1400">
              <a:solidFill>
                <a:srgbClr val="13D31E"/>
              </a:solidFill>
              <a:latin typeface="Lato"/>
              <a:ea typeface="Lato"/>
              <a:cs typeface="Lato"/>
              <a:sym typeface="Lato"/>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2"/>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14" name="Google Shape;14;p2"/>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lt1"/>
              </a:buClr>
              <a:buSzPts val="1800"/>
              <a:buNone/>
              <a:defRPr>
                <a:solidFill>
                  <a:schemeClr val="lt1"/>
                </a:solidFill>
              </a:defRPr>
            </a:lvl1pPr>
            <a:lvl2pPr lvl="1">
              <a:lnSpc>
                <a:spcPct val="100000"/>
              </a:lnSpc>
              <a:spcBef>
                <a:spcPts val="0"/>
              </a:spcBef>
              <a:spcAft>
                <a:spcPts val="0"/>
              </a:spcAft>
              <a:buClr>
                <a:schemeClr val="lt1"/>
              </a:buClr>
              <a:buSzPts val="1800"/>
              <a:buNone/>
              <a:defRPr sz="1800">
                <a:solidFill>
                  <a:schemeClr val="lt1"/>
                </a:solidFill>
              </a:defRPr>
            </a:lvl2pPr>
            <a:lvl3pPr lvl="2">
              <a:lnSpc>
                <a:spcPct val="100000"/>
              </a:lnSpc>
              <a:spcBef>
                <a:spcPts val="0"/>
              </a:spcBef>
              <a:spcAft>
                <a:spcPts val="0"/>
              </a:spcAft>
              <a:buClr>
                <a:schemeClr val="lt1"/>
              </a:buClr>
              <a:buSzPts val="1800"/>
              <a:buNone/>
              <a:defRPr sz="1800">
                <a:solidFill>
                  <a:schemeClr val="lt1"/>
                </a:solidFill>
              </a:defRPr>
            </a:lvl3pPr>
            <a:lvl4pPr lvl="3">
              <a:lnSpc>
                <a:spcPct val="100000"/>
              </a:lnSpc>
              <a:spcBef>
                <a:spcPts val="0"/>
              </a:spcBef>
              <a:spcAft>
                <a:spcPts val="0"/>
              </a:spcAft>
              <a:buClr>
                <a:schemeClr val="lt1"/>
              </a:buClr>
              <a:buSzPts val="1800"/>
              <a:buNone/>
              <a:defRPr sz="1800">
                <a:solidFill>
                  <a:schemeClr val="lt1"/>
                </a:solidFill>
              </a:defRPr>
            </a:lvl4pPr>
            <a:lvl5pPr lvl="4">
              <a:lnSpc>
                <a:spcPct val="100000"/>
              </a:lnSpc>
              <a:spcBef>
                <a:spcPts val="0"/>
              </a:spcBef>
              <a:spcAft>
                <a:spcPts val="0"/>
              </a:spcAft>
              <a:buClr>
                <a:schemeClr val="lt1"/>
              </a:buClr>
              <a:buSzPts val="1800"/>
              <a:buNone/>
              <a:defRPr sz="1800">
                <a:solidFill>
                  <a:schemeClr val="lt1"/>
                </a:solidFill>
              </a:defRPr>
            </a:lvl5pPr>
            <a:lvl6pPr lvl="5">
              <a:lnSpc>
                <a:spcPct val="100000"/>
              </a:lnSpc>
              <a:spcBef>
                <a:spcPts val="0"/>
              </a:spcBef>
              <a:spcAft>
                <a:spcPts val="0"/>
              </a:spcAft>
              <a:buClr>
                <a:schemeClr val="lt1"/>
              </a:buClr>
              <a:buSzPts val="1800"/>
              <a:buNone/>
              <a:defRPr sz="1800">
                <a:solidFill>
                  <a:schemeClr val="lt1"/>
                </a:solidFill>
              </a:defRPr>
            </a:lvl6pPr>
            <a:lvl7pPr lvl="6">
              <a:lnSpc>
                <a:spcPct val="100000"/>
              </a:lnSpc>
              <a:spcBef>
                <a:spcPts val="0"/>
              </a:spcBef>
              <a:spcAft>
                <a:spcPts val="0"/>
              </a:spcAft>
              <a:buClr>
                <a:schemeClr val="lt1"/>
              </a:buClr>
              <a:buSzPts val="1800"/>
              <a:buNone/>
              <a:defRPr sz="1800">
                <a:solidFill>
                  <a:schemeClr val="lt1"/>
                </a:solidFill>
              </a:defRPr>
            </a:lvl7pPr>
            <a:lvl8pPr lvl="7">
              <a:lnSpc>
                <a:spcPct val="100000"/>
              </a:lnSpc>
              <a:spcBef>
                <a:spcPts val="0"/>
              </a:spcBef>
              <a:spcAft>
                <a:spcPts val="0"/>
              </a:spcAft>
              <a:buClr>
                <a:schemeClr val="lt1"/>
              </a:buClr>
              <a:buSzPts val="1800"/>
              <a:buNone/>
              <a:defRPr sz="1800">
                <a:solidFill>
                  <a:schemeClr val="lt1"/>
                </a:solidFill>
              </a:defRPr>
            </a:lvl8pPr>
            <a:lvl9pPr lvl="8">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dk1"/>
        </a:solidFill>
      </p:bgPr>
    </p:bg>
    <p:spTree>
      <p:nvGrpSpPr>
        <p:cNvPr id="16"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8" name="Google Shape;18;p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9" name="Google Shape;19;p3"/>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4800"/>
              <a:buNone/>
              <a:defRPr sz="4800">
                <a:solidFill>
                  <a:schemeClr val="lt1"/>
                </a:solidFill>
              </a:defRPr>
            </a:lvl1pPr>
            <a:lvl2pPr lvl="1" algn="ctr">
              <a:spcBef>
                <a:spcPts val="0"/>
              </a:spcBef>
              <a:spcAft>
                <a:spcPts val="0"/>
              </a:spcAft>
              <a:buClr>
                <a:schemeClr val="lt1"/>
              </a:buClr>
              <a:buSzPts val="4800"/>
              <a:buNone/>
              <a:defRPr sz="4800">
                <a:solidFill>
                  <a:schemeClr val="lt1"/>
                </a:solidFill>
              </a:defRPr>
            </a:lvl2pPr>
            <a:lvl3pPr lvl="2" algn="ctr">
              <a:spcBef>
                <a:spcPts val="0"/>
              </a:spcBef>
              <a:spcAft>
                <a:spcPts val="0"/>
              </a:spcAft>
              <a:buClr>
                <a:schemeClr val="lt1"/>
              </a:buClr>
              <a:buSzPts val="4800"/>
              <a:buNone/>
              <a:defRPr sz="4800">
                <a:solidFill>
                  <a:schemeClr val="lt1"/>
                </a:solidFill>
              </a:defRPr>
            </a:lvl3pPr>
            <a:lvl4pPr lvl="3" algn="ctr">
              <a:spcBef>
                <a:spcPts val="0"/>
              </a:spcBef>
              <a:spcAft>
                <a:spcPts val="0"/>
              </a:spcAft>
              <a:buClr>
                <a:schemeClr val="lt1"/>
              </a:buClr>
              <a:buSzPts val="4800"/>
              <a:buNone/>
              <a:defRPr sz="4800">
                <a:solidFill>
                  <a:schemeClr val="lt1"/>
                </a:solidFill>
              </a:defRPr>
            </a:lvl4pPr>
            <a:lvl5pPr lvl="4" algn="ctr">
              <a:spcBef>
                <a:spcPts val="0"/>
              </a:spcBef>
              <a:spcAft>
                <a:spcPts val="0"/>
              </a:spcAft>
              <a:buClr>
                <a:schemeClr val="lt1"/>
              </a:buClr>
              <a:buSzPts val="4800"/>
              <a:buNone/>
              <a:defRPr sz="4800">
                <a:solidFill>
                  <a:schemeClr val="lt1"/>
                </a:solidFill>
              </a:defRPr>
            </a:lvl5pPr>
            <a:lvl6pPr lvl="5" algn="ctr">
              <a:spcBef>
                <a:spcPts val="0"/>
              </a:spcBef>
              <a:spcAft>
                <a:spcPts val="0"/>
              </a:spcAft>
              <a:buClr>
                <a:schemeClr val="lt1"/>
              </a:buClr>
              <a:buSzPts val="4800"/>
              <a:buNone/>
              <a:defRPr sz="4800">
                <a:solidFill>
                  <a:schemeClr val="lt1"/>
                </a:solidFill>
              </a:defRPr>
            </a:lvl6pPr>
            <a:lvl7pPr lvl="6" algn="ctr">
              <a:spcBef>
                <a:spcPts val="0"/>
              </a:spcBef>
              <a:spcAft>
                <a:spcPts val="0"/>
              </a:spcAft>
              <a:buClr>
                <a:schemeClr val="lt1"/>
              </a:buClr>
              <a:buSzPts val="4800"/>
              <a:buNone/>
              <a:defRPr sz="4800">
                <a:solidFill>
                  <a:schemeClr val="lt1"/>
                </a:solidFill>
              </a:defRPr>
            </a:lvl7pPr>
            <a:lvl8pPr lvl="7" algn="ctr">
              <a:spcBef>
                <a:spcPts val="0"/>
              </a:spcBef>
              <a:spcAft>
                <a:spcPts val="0"/>
              </a:spcAft>
              <a:buClr>
                <a:schemeClr val="lt1"/>
              </a:buClr>
              <a:buSzPts val="4800"/>
              <a:buNone/>
              <a:defRPr sz="4800">
                <a:solidFill>
                  <a:schemeClr val="lt1"/>
                </a:solidFill>
              </a:defRPr>
            </a:lvl8pPr>
            <a:lvl9pPr lvl="8"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3" name="Google Shape;23;p4"/>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4" name="Google Shape;24;p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5" name="Google Shape;25;p4"/>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4"/>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7" name="Google Shape;27;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8"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0" name="Google Shape;30;p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1" name="Google Shape;31;p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2" name="Google Shape;32;p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5"/>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5"/>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8" name="Google Shape;38;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9"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7"/>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2" name="Google Shape;42;p7"/>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3" name="Google Shape;43;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lt2"/>
        </a:solidFill>
      </p:bgPr>
    </p:bg>
    <p:spTree>
      <p:nvGrpSpPr>
        <p:cNvPr id="44"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p8"/>
          <p:cNvSpPr txBox="1"/>
          <p:nvPr>
            <p:ph type="title"/>
          </p:nvPr>
        </p:nvSpPr>
        <p:spPr>
          <a:xfrm>
            <a:off x="283103" y="712141"/>
            <a:ext cx="6244200" cy="38355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47" name="Google Shape;4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 name="Google Shape;5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sp>
        <p:nvSpPr>
          <p:cNvPr id="52" name="Google Shape;52;p9"/>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3" name="Google Shape;5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4" name="Google Shape;5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55"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10"/>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59" name="Google Shape;59;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60"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 name="Google Shape;62;p1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3" name="Google Shape;63;p11"/>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p:nvPr>
            <p:ph idx="1" type="body"/>
          </p:nvPr>
        </p:nvSpPr>
        <p:spPr>
          <a:xfrm>
            <a:off x="853950" y="2919450"/>
            <a:ext cx="7436100" cy="1071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65" name="Google Shape;65;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66" name="Shape 66"/>
        <p:cNvGrpSpPr/>
        <p:nvPr/>
      </p:nvGrpSpPr>
      <p:grpSpPr>
        <a:xfrm>
          <a:off x="0" y="0"/>
          <a:ext cx="0" cy="0"/>
          <a:chOff x="0" y="0"/>
          <a:chExt cx="0" cy="0"/>
        </a:xfrm>
      </p:grpSpPr>
      <p:sp>
        <p:nvSpPr>
          <p:cNvPr id="67" name="Google Shape;67;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Lato"/>
                <a:ea typeface="Lato"/>
                <a:cs typeface="Lato"/>
                <a:sym typeface="Lato"/>
              </a:defRPr>
            </a:lvl1pPr>
            <a:lvl2pPr lvl="1" algn="r">
              <a:buNone/>
              <a:defRPr sz="1000">
                <a:solidFill>
                  <a:schemeClr val="dk2"/>
                </a:solidFill>
                <a:latin typeface="Lato"/>
                <a:ea typeface="Lato"/>
                <a:cs typeface="Lato"/>
                <a:sym typeface="Lato"/>
              </a:defRPr>
            </a:lvl2pPr>
            <a:lvl3pPr lvl="2" algn="r">
              <a:buNone/>
              <a:defRPr sz="1000">
                <a:solidFill>
                  <a:schemeClr val="dk2"/>
                </a:solidFill>
                <a:latin typeface="Lato"/>
                <a:ea typeface="Lato"/>
                <a:cs typeface="Lato"/>
                <a:sym typeface="Lato"/>
              </a:defRPr>
            </a:lvl3pPr>
            <a:lvl4pPr lvl="3" algn="r">
              <a:buNone/>
              <a:defRPr sz="1000">
                <a:solidFill>
                  <a:schemeClr val="dk2"/>
                </a:solidFill>
                <a:latin typeface="Lato"/>
                <a:ea typeface="Lato"/>
                <a:cs typeface="Lato"/>
                <a:sym typeface="Lato"/>
              </a:defRPr>
            </a:lvl4pPr>
            <a:lvl5pPr lvl="4" algn="r">
              <a:buNone/>
              <a:defRPr sz="1000">
                <a:solidFill>
                  <a:schemeClr val="dk2"/>
                </a:solidFill>
                <a:latin typeface="Lato"/>
                <a:ea typeface="Lato"/>
                <a:cs typeface="Lato"/>
                <a:sym typeface="Lato"/>
              </a:defRPr>
            </a:lvl5pPr>
            <a:lvl6pPr lvl="5" algn="r">
              <a:buNone/>
              <a:defRPr sz="1000">
                <a:solidFill>
                  <a:schemeClr val="dk2"/>
                </a:solidFill>
                <a:latin typeface="Lato"/>
                <a:ea typeface="Lato"/>
                <a:cs typeface="Lato"/>
                <a:sym typeface="Lato"/>
              </a:defRPr>
            </a:lvl6pPr>
            <a:lvl7pPr lvl="6" algn="r">
              <a:buNone/>
              <a:defRPr sz="1000">
                <a:solidFill>
                  <a:schemeClr val="dk2"/>
                </a:solidFill>
                <a:latin typeface="Lato"/>
                <a:ea typeface="Lato"/>
                <a:cs typeface="Lato"/>
                <a:sym typeface="Lato"/>
              </a:defRPr>
            </a:lvl7pPr>
            <a:lvl8pPr lvl="7" algn="r">
              <a:buNone/>
              <a:defRPr sz="1000">
                <a:solidFill>
                  <a:schemeClr val="dk2"/>
                </a:solidFill>
                <a:latin typeface="Lato"/>
                <a:ea typeface="Lato"/>
                <a:cs typeface="Lato"/>
                <a:sym typeface="Lato"/>
              </a:defRPr>
            </a:lvl8pPr>
            <a:lvl9pPr lvl="8"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 name="Shape 71"/>
        <p:cNvGrpSpPr/>
        <p:nvPr/>
      </p:nvGrpSpPr>
      <p:grpSpPr>
        <a:xfrm>
          <a:off x="0" y="0"/>
          <a:ext cx="0" cy="0"/>
          <a:chOff x="0" y="0"/>
          <a:chExt cx="0" cy="0"/>
        </a:xfrm>
      </p:grpSpPr>
      <p:sp>
        <p:nvSpPr>
          <p:cNvPr id="72" name="Google Shape;72;p13"/>
          <p:cNvSpPr txBox="1"/>
          <p:nvPr/>
        </p:nvSpPr>
        <p:spPr>
          <a:xfrm>
            <a:off x="3757275" y="0"/>
            <a:ext cx="5386800" cy="921300"/>
          </a:xfrm>
          <a:prstGeom prst="rect">
            <a:avLst/>
          </a:prstGeom>
          <a:solidFill>
            <a:srgbClr val="FF6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i="1" lang="en" sz="3000">
                <a:solidFill>
                  <a:schemeClr val="lt1"/>
                </a:solidFill>
                <a:latin typeface="Lato"/>
                <a:ea typeface="Lato"/>
                <a:cs typeface="Lato"/>
                <a:sym typeface="Lato"/>
              </a:rPr>
              <a:t>Test to Detect AI Bias</a:t>
            </a:r>
            <a:r>
              <a:rPr b="1" lang="en" sz="3000">
                <a:solidFill>
                  <a:schemeClr val="lt1"/>
                </a:solidFill>
                <a:latin typeface="Lato"/>
                <a:ea typeface="Lato"/>
                <a:cs typeface="Lato"/>
                <a:sym typeface="Lato"/>
              </a:rPr>
              <a:t> article</a:t>
            </a:r>
            <a:endParaRPr b="1" sz="3000">
              <a:solidFill>
                <a:schemeClr val="lt1"/>
              </a:solidFill>
              <a:latin typeface="Lato"/>
              <a:ea typeface="Lato"/>
              <a:cs typeface="Lato"/>
              <a:sym typeface="Lato"/>
            </a:endParaRPr>
          </a:p>
        </p:txBody>
      </p:sp>
      <p:sp>
        <p:nvSpPr>
          <p:cNvPr id="73" name="Google Shape;73;p13"/>
          <p:cNvSpPr txBox="1"/>
          <p:nvPr/>
        </p:nvSpPr>
        <p:spPr>
          <a:xfrm>
            <a:off x="0" y="0"/>
            <a:ext cx="8919000" cy="514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2"/>
              </a:solidFill>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 name="Shape 77"/>
        <p:cNvGrpSpPr/>
        <p:nvPr/>
      </p:nvGrpSpPr>
      <p:grpSpPr>
        <a:xfrm>
          <a:off x="0" y="0"/>
          <a:ext cx="0" cy="0"/>
          <a:chOff x="0" y="0"/>
          <a:chExt cx="0" cy="0"/>
        </a:xfrm>
      </p:grpSpPr>
      <p:sp>
        <p:nvSpPr>
          <p:cNvPr id="78" name="Google Shape;78;p14"/>
          <p:cNvSpPr txBox="1"/>
          <p:nvPr/>
        </p:nvSpPr>
        <p:spPr>
          <a:xfrm>
            <a:off x="690300" y="-8525"/>
            <a:ext cx="3313800" cy="929700"/>
          </a:xfrm>
          <a:prstGeom prst="rect">
            <a:avLst/>
          </a:prstGeom>
          <a:solidFill>
            <a:srgbClr val="FF66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3000">
                <a:solidFill>
                  <a:schemeClr val="lt1"/>
                </a:solidFill>
                <a:latin typeface="Lato"/>
                <a:ea typeface="Lato"/>
                <a:cs typeface="Lato"/>
                <a:sym typeface="Lato"/>
              </a:rPr>
              <a:t>Computer Vision  Training</a:t>
            </a:r>
            <a:endParaRPr b="1" sz="3000">
              <a:solidFill>
                <a:schemeClr val="lt1"/>
              </a:solidFill>
              <a:latin typeface="Lato"/>
              <a:ea typeface="Lato"/>
              <a:cs typeface="Lato"/>
              <a:sym typeface="Lato"/>
            </a:endParaRPr>
          </a:p>
        </p:txBody>
      </p:sp>
      <p:sp>
        <p:nvSpPr>
          <p:cNvPr id="79" name="Google Shape;79;p14"/>
          <p:cNvSpPr txBox="1"/>
          <p:nvPr/>
        </p:nvSpPr>
        <p:spPr>
          <a:xfrm>
            <a:off x="5129950" y="0"/>
            <a:ext cx="3313800" cy="929700"/>
          </a:xfrm>
          <a:prstGeom prst="rect">
            <a:avLst/>
          </a:prstGeom>
          <a:solidFill>
            <a:srgbClr val="FF6600"/>
          </a:solid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en" sz="3000">
                <a:solidFill>
                  <a:schemeClr val="lt1"/>
                </a:solidFill>
                <a:latin typeface="Lato"/>
                <a:ea typeface="Lato"/>
                <a:cs typeface="Lato"/>
                <a:sym typeface="Lato"/>
              </a:rPr>
              <a:t>Camera Hardware</a:t>
            </a:r>
            <a:endParaRPr b="1" sz="3000">
              <a:solidFill>
                <a:schemeClr val="lt1"/>
              </a:solidFill>
              <a:latin typeface="Lato"/>
              <a:ea typeface="Lato"/>
              <a:cs typeface="Lato"/>
              <a:sym typeface="Lato"/>
            </a:endParaRPr>
          </a:p>
        </p:txBody>
      </p:sp>
      <p:sp>
        <p:nvSpPr>
          <p:cNvPr id="80" name="Google Shape;80;p14"/>
          <p:cNvSpPr txBox="1"/>
          <p:nvPr/>
        </p:nvSpPr>
        <p:spPr>
          <a:xfrm>
            <a:off x="0" y="921300"/>
            <a:ext cx="4480200" cy="42222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dk2"/>
              </a:buClr>
              <a:buSzPts val="1400"/>
              <a:buFont typeface="Lato"/>
              <a:buChar char="●"/>
            </a:pPr>
            <a:r>
              <a:t/>
            </a:r>
            <a:endParaRPr>
              <a:solidFill>
                <a:schemeClr val="dk2"/>
              </a:solidFill>
              <a:latin typeface="Lato"/>
              <a:ea typeface="Lato"/>
              <a:cs typeface="Lato"/>
              <a:sym typeface="Lato"/>
            </a:endParaRPr>
          </a:p>
        </p:txBody>
      </p:sp>
      <p:sp>
        <p:nvSpPr>
          <p:cNvPr id="81" name="Google Shape;81;p14"/>
          <p:cNvSpPr txBox="1"/>
          <p:nvPr/>
        </p:nvSpPr>
        <p:spPr>
          <a:xfrm>
            <a:off x="4663800" y="921300"/>
            <a:ext cx="4480200" cy="42222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dk2"/>
              </a:buClr>
              <a:buSzPts val="1400"/>
              <a:buFont typeface="Lato"/>
              <a:buChar char="●"/>
            </a:pPr>
            <a:r>
              <a:t/>
            </a:r>
            <a:endParaRPr>
              <a:solidFill>
                <a:schemeClr val="dk2"/>
              </a:solidFill>
              <a:latin typeface="Lato"/>
              <a:ea typeface="Lato"/>
              <a:cs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 name="Shape 85"/>
        <p:cNvGrpSpPr/>
        <p:nvPr/>
      </p:nvGrpSpPr>
      <p:grpSpPr>
        <a:xfrm>
          <a:off x="0" y="0"/>
          <a:ext cx="0" cy="0"/>
          <a:chOff x="0" y="0"/>
          <a:chExt cx="0" cy="0"/>
        </a:xfrm>
      </p:grpSpPr>
      <p:sp>
        <p:nvSpPr>
          <p:cNvPr id="86" name="Google Shape;86;p15"/>
          <p:cNvSpPr txBox="1"/>
          <p:nvPr/>
        </p:nvSpPr>
        <p:spPr>
          <a:xfrm>
            <a:off x="3871150" y="0"/>
            <a:ext cx="5273100" cy="921300"/>
          </a:xfrm>
          <a:prstGeom prst="rect">
            <a:avLst/>
          </a:prstGeom>
          <a:solidFill>
            <a:srgbClr val="FF6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i="1" lang="en" sz="3000">
                <a:solidFill>
                  <a:schemeClr val="lt1"/>
                </a:solidFill>
                <a:latin typeface="Lato"/>
                <a:ea typeface="Lato"/>
                <a:cs typeface="Lato"/>
                <a:sym typeface="Lato"/>
              </a:rPr>
              <a:t>Algorithms Aren’t Racist</a:t>
            </a:r>
            <a:r>
              <a:rPr b="1" lang="en" sz="3000">
                <a:solidFill>
                  <a:schemeClr val="lt1"/>
                </a:solidFill>
                <a:latin typeface="Lato"/>
                <a:ea typeface="Lato"/>
                <a:cs typeface="Lato"/>
                <a:sym typeface="Lato"/>
              </a:rPr>
              <a:t> article</a:t>
            </a:r>
            <a:endParaRPr b="1" sz="3000">
              <a:solidFill>
                <a:schemeClr val="lt1"/>
              </a:solidFill>
              <a:latin typeface="Lato"/>
              <a:ea typeface="Lato"/>
              <a:cs typeface="Lato"/>
              <a:sym typeface="Lato"/>
            </a:endParaRPr>
          </a:p>
        </p:txBody>
      </p:sp>
      <p:sp>
        <p:nvSpPr>
          <p:cNvPr id="87" name="Google Shape;87;p15"/>
          <p:cNvSpPr txBox="1"/>
          <p:nvPr/>
        </p:nvSpPr>
        <p:spPr>
          <a:xfrm>
            <a:off x="0" y="921300"/>
            <a:ext cx="8919000" cy="42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2"/>
              </a:solidFill>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 name="Shape 91"/>
        <p:cNvGrpSpPr/>
        <p:nvPr/>
      </p:nvGrpSpPr>
      <p:grpSpPr>
        <a:xfrm>
          <a:off x="0" y="0"/>
          <a:ext cx="0" cy="0"/>
          <a:chOff x="0" y="0"/>
          <a:chExt cx="0" cy="0"/>
        </a:xfrm>
      </p:grpSpPr>
      <p:sp>
        <p:nvSpPr>
          <p:cNvPr id="92" name="Google Shape;92;p16"/>
          <p:cNvSpPr txBox="1"/>
          <p:nvPr/>
        </p:nvSpPr>
        <p:spPr>
          <a:xfrm>
            <a:off x="4047125" y="0"/>
            <a:ext cx="5097000" cy="630900"/>
          </a:xfrm>
          <a:prstGeom prst="rect">
            <a:avLst/>
          </a:prstGeom>
          <a:solidFill>
            <a:srgbClr val="FF6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i="1" lang="en" sz="3000">
                <a:solidFill>
                  <a:schemeClr val="lt1"/>
                </a:solidFill>
                <a:latin typeface="Lato"/>
                <a:ea typeface="Lato"/>
                <a:cs typeface="Lato"/>
                <a:sym typeface="Lato"/>
              </a:rPr>
              <a:t>My Tivo Thinks I’m Gay </a:t>
            </a:r>
            <a:r>
              <a:rPr b="1" lang="en" sz="3000">
                <a:solidFill>
                  <a:schemeClr val="lt1"/>
                </a:solidFill>
                <a:latin typeface="Lato"/>
                <a:ea typeface="Lato"/>
                <a:cs typeface="Lato"/>
                <a:sym typeface="Lato"/>
              </a:rPr>
              <a:t>article</a:t>
            </a:r>
            <a:endParaRPr b="1" sz="3000">
              <a:solidFill>
                <a:schemeClr val="lt1"/>
              </a:solidFill>
              <a:latin typeface="Lato"/>
              <a:ea typeface="Lato"/>
              <a:cs typeface="Lato"/>
              <a:sym typeface="Lato"/>
            </a:endParaRPr>
          </a:p>
        </p:txBody>
      </p:sp>
      <p:sp>
        <p:nvSpPr>
          <p:cNvPr id="93" name="Google Shape;93;p16"/>
          <p:cNvSpPr txBox="1"/>
          <p:nvPr/>
        </p:nvSpPr>
        <p:spPr>
          <a:xfrm>
            <a:off x="0" y="630900"/>
            <a:ext cx="8697600" cy="451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7" name="Shape 97"/>
        <p:cNvGrpSpPr/>
        <p:nvPr/>
      </p:nvGrpSpPr>
      <p:grpSpPr>
        <a:xfrm>
          <a:off x="0" y="0"/>
          <a:ext cx="0" cy="0"/>
          <a:chOff x="0" y="0"/>
          <a:chExt cx="0" cy="0"/>
        </a:xfrm>
      </p:grpSpPr>
      <p:sp>
        <p:nvSpPr>
          <p:cNvPr id="98" name="Google Shape;98;p17"/>
          <p:cNvSpPr txBox="1"/>
          <p:nvPr/>
        </p:nvSpPr>
        <p:spPr>
          <a:xfrm>
            <a:off x="2503775" y="0"/>
            <a:ext cx="6640200" cy="630900"/>
          </a:xfrm>
          <a:prstGeom prst="rect">
            <a:avLst/>
          </a:prstGeom>
          <a:solidFill>
            <a:srgbClr val="FF6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i="1" lang="en" sz="1800">
                <a:solidFill>
                  <a:schemeClr val="lt1"/>
                </a:solidFill>
                <a:latin typeface="Lato"/>
                <a:ea typeface="Lato"/>
                <a:cs typeface="Lato"/>
                <a:sym typeface="Lato"/>
              </a:rPr>
              <a:t>How the Internet Keeps Poor People in Poor Neighborhoods</a:t>
            </a:r>
            <a:r>
              <a:rPr b="1" lang="en" sz="1800">
                <a:solidFill>
                  <a:schemeClr val="lt1"/>
                </a:solidFill>
                <a:latin typeface="Lato"/>
                <a:ea typeface="Lato"/>
                <a:cs typeface="Lato"/>
                <a:sym typeface="Lato"/>
              </a:rPr>
              <a:t> article</a:t>
            </a:r>
            <a:endParaRPr b="1" sz="1800">
              <a:solidFill>
                <a:schemeClr val="lt1"/>
              </a:solidFill>
              <a:latin typeface="Lato"/>
              <a:ea typeface="Lato"/>
              <a:cs typeface="Lato"/>
              <a:sym typeface="Lato"/>
            </a:endParaRPr>
          </a:p>
        </p:txBody>
      </p:sp>
      <p:sp>
        <p:nvSpPr>
          <p:cNvPr id="99" name="Google Shape;99;p17"/>
          <p:cNvSpPr txBox="1"/>
          <p:nvPr/>
        </p:nvSpPr>
        <p:spPr>
          <a:xfrm>
            <a:off x="0" y="630900"/>
            <a:ext cx="8697600" cy="451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 name="Shape 103"/>
        <p:cNvGrpSpPr/>
        <p:nvPr/>
      </p:nvGrpSpPr>
      <p:grpSpPr>
        <a:xfrm>
          <a:off x="0" y="0"/>
          <a:ext cx="0" cy="0"/>
          <a:chOff x="0" y="0"/>
          <a:chExt cx="0" cy="0"/>
        </a:xfrm>
      </p:grpSpPr>
      <p:sp>
        <p:nvSpPr>
          <p:cNvPr id="104" name="Google Shape;104;p18"/>
          <p:cNvSpPr txBox="1"/>
          <p:nvPr/>
        </p:nvSpPr>
        <p:spPr>
          <a:xfrm>
            <a:off x="3605950" y="0"/>
            <a:ext cx="5538000" cy="607200"/>
          </a:xfrm>
          <a:prstGeom prst="rect">
            <a:avLst/>
          </a:prstGeom>
          <a:solidFill>
            <a:srgbClr val="FF66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chemeClr val="lt1"/>
                </a:solidFill>
                <a:latin typeface="Lato"/>
                <a:ea typeface="Lato"/>
                <a:cs typeface="Lato"/>
                <a:sym typeface="Lato"/>
              </a:rPr>
              <a:t>This Project’s Bibliography</a:t>
            </a:r>
            <a:endParaRPr b="1" sz="3000">
              <a:solidFill>
                <a:schemeClr val="lt1"/>
              </a:solidFill>
              <a:latin typeface="Lato"/>
              <a:ea typeface="Lato"/>
              <a:cs typeface="Lato"/>
              <a:sym typeface="Lato"/>
            </a:endParaRPr>
          </a:p>
        </p:txBody>
      </p:sp>
      <p:sp>
        <p:nvSpPr>
          <p:cNvPr id="105" name="Google Shape;105;p18"/>
          <p:cNvSpPr txBox="1"/>
          <p:nvPr/>
        </p:nvSpPr>
        <p:spPr>
          <a:xfrm>
            <a:off x="142875" y="0"/>
            <a:ext cx="8734800" cy="514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